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62E0-46B2-4DD8-9AC2-ADBE5E6EDE2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ADB6-16C6-408F-BA2A-99DB24AC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4800" y="-135554"/>
            <a:ext cx="8610600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Bookman Old Style" pitchFamily="18" charset="0"/>
              </a:rPr>
              <a:t>                   </a:t>
            </a:r>
            <a:r>
              <a:rPr kumimoji="0" lang="en-US" sz="6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Bookman Old Style" pitchFamily="18" charset="0"/>
              </a:rPr>
              <a:t>BODY FLUID</a:t>
            </a: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en-US" sz="1600" b="1" dirty="0">
              <a:solidFill>
                <a:srgbClr val="170B1B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170B1B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en-US" sz="1600" b="1" dirty="0">
              <a:solidFill>
                <a:srgbClr val="170B1B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an average young adult male: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170B1B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lang="en-US" sz="2400" b="1" dirty="0">
              <a:solidFill>
                <a:srgbClr val="170B1B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18% of body weight is protein and related substances.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7% is minerals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15 % is fat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lang="en-US" sz="2400" b="1" dirty="0">
              <a:solidFill>
                <a:srgbClr val="170B1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206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40 %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206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remaining : 60 % is water ( total body water) (TBW)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170B1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lang="en-US" sz="2400" b="1" dirty="0">
              <a:solidFill>
                <a:srgbClr val="170B1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170B1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lang="en-US" sz="2400" b="1" dirty="0">
              <a:solidFill>
                <a:srgbClr val="170B1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170B1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lang="en-US" sz="1400" b="1" dirty="0">
              <a:solidFill>
                <a:srgbClr val="170B1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170B1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lang="en-US" sz="1400" b="1" dirty="0">
              <a:solidFill>
                <a:srgbClr val="170B1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170B1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lang="en-US" sz="1400" b="1" dirty="0">
              <a:solidFill>
                <a:srgbClr val="170B1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580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 flipH="1" flipV="1">
            <a:off x="304800" y="4267200"/>
            <a:ext cx="7696200" cy="18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600200"/>
          <a:ext cx="6045835" cy="1365504"/>
        </p:xfrm>
        <a:graphic>
          <a:graphicData uri="http://schemas.openxmlformats.org/drawingml/2006/table">
            <a:tbl>
              <a:tblPr/>
              <a:tblGrid>
                <a:gridCol w="3824605"/>
                <a:gridCol w="2221230"/>
              </a:tblGrid>
              <a:tr h="3007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90" dirty="0">
                          <a:solidFill>
                            <a:srgbClr val="170B1B"/>
                          </a:solidFill>
                          <a:latin typeface="Times New Roman"/>
                          <a:ea typeface="Calibri"/>
                          <a:cs typeface="Arial"/>
                        </a:rPr>
                        <a:t>1/3 Extra cellular fluid (ECF)</a:t>
                      </a:r>
                      <a:endParaRPr lang="en-US" sz="2000" b="1" dirty="0">
                        <a:solidFill>
                          <a:srgbClr val="170B1B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90" dirty="0">
                          <a:solidFill>
                            <a:srgbClr val="170B1B"/>
                          </a:solidFill>
                          <a:latin typeface="Times New Roman"/>
                          <a:ea typeface="Calibri"/>
                          <a:cs typeface="Arial"/>
                        </a:rPr>
                        <a:t>2/3 Intro cellular</a:t>
                      </a:r>
                      <a:br>
                        <a:rPr lang="en-US" sz="2000" b="1" spc="90" dirty="0">
                          <a:solidFill>
                            <a:srgbClr val="170B1B"/>
                          </a:solidFill>
                          <a:latin typeface="Times New Roman"/>
                          <a:ea typeface="Calibri"/>
                          <a:cs typeface="Arial"/>
                        </a:rPr>
                      </a:br>
                      <a:r>
                        <a:rPr lang="en-US" sz="2000" b="1" spc="90" dirty="0">
                          <a:solidFill>
                            <a:srgbClr val="170B1B"/>
                          </a:solidFill>
                          <a:latin typeface="Times New Roman"/>
                          <a:ea typeface="Calibri"/>
                          <a:cs typeface="Arial"/>
                        </a:rPr>
                        <a:t>fluid (ICF)</a:t>
                      </a:r>
                      <a:br>
                        <a:rPr lang="en-US" sz="2000" b="1" spc="90" dirty="0">
                          <a:solidFill>
                            <a:srgbClr val="170B1B"/>
                          </a:solidFill>
                          <a:latin typeface="Times New Roman"/>
                          <a:ea typeface="Calibri"/>
                          <a:cs typeface="Arial"/>
                        </a:rPr>
                      </a:br>
                      <a:r>
                        <a:rPr lang="en-US" sz="2000" b="1" spc="90" dirty="0">
                          <a:solidFill>
                            <a:srgbClr val="170B1B"/>
                          </a:solidFill>
                          <a:latin typeface="Times New Roman"/>
                          <a:ea typeface="Calibri"/>
                          <a:cs typeface="Arial"/>
                        </a:rPr>
                        <a:t>40% of body weight)</a:t>
                      </a:r>
                      <a:endParaRPr lang="en-US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6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90" dirty="0">
                          <a:solidFill>
                            <a:srgbClr val="170B1B"/>
                          </a:solidFill>
                          <a:latin typeface="Times New Roman"/>
                          <a:ea typeface="Calibri"/>
                          <a:cs typeface="Arial"/>
                        </a:rPr>
                        <a:t>( 20% of body weight)</a:t>
                      </a:r>
                      <a:endParaRPr lang="en-US" sz="2000" b="1" dirty="0">
                        <a:solidFill>
                          <a:srgbClr val="170B1B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D2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-152400" y="609600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TBW 60% of body weight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52400" y="3810000"/>
            <a:ext cx="510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3/4 (15%)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outside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blood vessels (interstitial fluid. 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6200" y="5029200"/>
            <a:ext cx="5024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1/4 (5%) inside the blood vessels (PLASMA)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886200" y="1295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219200" y="14478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0" y="29718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19894" y="3313906"/>
            <a:ext cx="685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144294" y="3694906"/>
            <a:ext cx="1447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143000" y="1524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6553200" y="1524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171700" y="2705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5800" y="813375"/>
            <a:ext cx="7620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The composition of plasma is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similar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to that of (ECF). Except that plasma protein are more in plasma than in interstitial fluid. </a:t>
            </a: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solidFill>
                <a:srgbClr val="270C17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Transcellular</a:t>
            </a: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fluid: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Cerebrospinal fluid ,aqueous humor in the eyes. These are related to the (ESF),but separated from the(ESF),and relatively small in volumes.</a:t>
            </a: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solidFill>
                <a:srgbClr val="270C17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270C17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solidFill>
                <a:srgbClr val="270C17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270C17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solidFill>
                <a:srgbClr val="270C17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270C17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92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451248"/>
            <a:ext cx="8458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Total body water content varies with body fat content, sex, and age. Because fat cells contains little water , where as lean tissues (skeletal muscles) is rich in water.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270C17"/>
              </a:solidFill>
              <a:effectLst/>
              <a:latin typeface="Times New Roman" pitchFamily="18" charset="0"/>
              <a:ea typeface="Calibri" pitchFamily="34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Total body water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lower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in women than men , and in both sexes , the values tend to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with age.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270C17"/>
              </a:solidFill>
              <a:effectLst/>
              <a:latin typeface="Times New Roman" pitchFamily="18" charset="0"/>
              <a:ea typeface="Calibri" pitchFamily="34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The (ESF) volume/ ( ICF) volume ratio is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larger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in infants and children than it is in adults. Therefore, dehydration develops more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rapidly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and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frequently</a:t>
            </a:r>
            <a:r>
              <a:rPr kumimoji="0" lang="en-US" sz="2000" b="1" i="1" u="none" strike="noStrike" cap="none" normalizeH="0" baseline="3000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more sever in children than adult.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270C17"/>
              </a:solidFill>
              <a:effectLst/>
              <a:latin typeface="Times New Roman" pitchFamily="18" charset="0"/>
              <a:ea typeface="Calibri" pitchFamily="34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All body fluids have the same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PH (7.4± 0.05)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which is slightly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in the (ICF). Because of the metabolism inside the cells(7.2).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270C17"/>
              </a:solidFill>
              <a:effectLst/>
              <a:latin typeface="Times New Roman" pitchFamily="18" charset="0"/>
              <a:ea typeface="Calibri" pitchFamily="34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All body fluids have the same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osmolality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(290mosm /L)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but differs in their ions because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of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selective permeability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of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70C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cell membrane.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9600" y="381000"/>
            <a:ext cx="7924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687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(ECF) contains large quantities of Na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 but only small quantities of K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. Exactly the opposite is true in the( ICF)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68713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ea typeface="Calibri" pitchFamily="34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687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The (ECF) contains large quantities of chloride , while the (ICF) contains very little. The concentration of phosphates and proteins in (ICF) are considerably greater than In the (ECF).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68713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ea typeface="Calibri" pitchFamily="34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687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Plasma proteins (7.3g/dl), interstitial fluid protein (2g/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di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). pressure called plasma colloid osmotic pressure (plasma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oncotic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 pressure)). (28mmHg) .This pressure prevent loss of water from the blood capillaries to the interstitial fluid.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68713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ea typeface="Calibri" pitchFamily="34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68713" algn="l"/>
              </a:tabLst>
            </a:pPr>
            <a:r>
              <a:rPr lang="en-US" sz="2000" b="1" dirty="0">
                <a:solidFill>
                  <a:srgbClr val="140E18"/>
                </a:solidFill>
                <a:latin typeface="Times New Roman" pitchFamily="18" charset="0"/>
                <a:ea typeface="Calibri" pitchFamily="34" charset="0"/>
                <a:cs typeface="Garamond" pitchFamily="18" charset="0"/>
              </a:rPr>
              <a:t> </a:t>
            </a:r>
            <a:r>
              <a:rPr lang="en-US" sz="2000" b="1" dirty="0" smtClean="0">
                <a:solidFill>
                  <a:srgbClr val="140E18"/>
                </a:solidFill>
                <a:latin typeface="Times New Roman" pitchFamily="18" charset="0"/>
                <a:ea typeface="Calibri" pitchFamily="34" charset="0"/>
                <a:cs typeface="Garamond" pitchFamily="18" charset="0"/>
              </a:rPr>
              <a:t>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687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Plasma osmotic pressure (28mmHg)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68713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68713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687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(19 mmHg) due to plasma protein 	(9mmHg due to sodium)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1828800" y="51054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714500" y="5219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515894" y="5218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14800" y="4953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394157"/>
            <a:ext cx="7939107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Arial Narrow" pitchFamily="34" charset="0"/>
              </a:rPr>
              <a:t>Routes </a:t>
            </a: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Arial Narrow" pitchFamily="34" charset="0"/>
              </a:rPr>
              <a:t>ofgains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Arial Narrow" pitchFamily="34" charset="0"/>
              </a:rPr>
              <a:t> and loss of water.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Water gain: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1838" algn="l"/>
              </a:tabLst>
            </a:pPr>
            <a:r>
              <a:rPr lang="en-US" sz="2000" b="1" dirty="0">
                <a:solidFill>
                  <a:srgbClr val="170B1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170B1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In healthy individuals fluids are gained by drinking &amp; eating.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1838" algn="l"/>
              </a:tabLst>
            </a:pPr>
            <a:r>
              <a:rPr lang="en-US" sz="2000" b="1" dirty="0">
                <a:solidFill>
                  <a:srgbClr val="170B1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170B1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1838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In illnesses fluid may be gained by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parentral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route (i.e. I.V).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1838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en-US" sz="2000" b="1" dirty="0" smtClean="0">
                <a:solidFill>
                  <a:srgbClr val="170B1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1838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Enteral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route (i.e.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nasogastric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0B1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feeding).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1838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Water loss: Organs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of'fluid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loss includes: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40E18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(Kidneys, lungs, skin and gastrointestinal tract).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lang="en-US" sz="2000" b="1" dirty="0">
              <a:solidFill>
                <a:srgbClr val="140E18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40E18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45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685800"/>
            <a:ext cx="7696200" cy="657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Arial Narrow" pitchFamily="34" charset="0"/>
              </a:rPr>
              <a:t>Functions of body fluids: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1163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11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Body fluids are 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in constant motion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maintaining healthy living conditions for body cells. Nutrients (glucose, A.A, Ions) and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O2</a:t>
            </a:r>
            <a:r>
              <a:rPr kumimoji="0" lang="en-US" sz="200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1163" algn="l"/>
              </a:tabLst>
            </a:pPr>
            <a:endParaRPr lang="en-US" sz="2000" i="1" baseline="-300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11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Garamond" pitchFamily="18" charset="0"/>
              </a:rPr>
              <a:t>transported by the (ECF) to the cells and waste products are carried a way from the cells therefore all the cells live in the same environment which is the (ECF).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So it's called the 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(internal environment) of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the body. So for cell 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.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-living, growing and function it's important to maintain a static or constant internal environment(homeostasis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16600" dirty="0" smtClean="0">
                <a:solidFill>
                  <a:srgbClr val="FF0000"/>
                </a:solidFill>
              </a:rPr>
              <a:t>THANK YOU</a:t>
            </a:r>
            <a:endParaRPr lang="en-US" sz="1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591</Words>
  <Application>Microsoft Office PowerPoint</Application>
  <PresentationFormat>عرض على الشاشة (3:4)‏</PresentationFormat>
  <Paragraphs>99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MAHDE</cp:lastModifiedBy>
  <cp:revision>17</cp:revision>
  <dcterms:created xsi:type="dcterms:W3CDTF">2010-09-20T07:55:17Z</dcterms:created>
  <dcterms:modified xsi:type="dcterms:W3CDTF">2020-09-07T13:13:10Z</dcterms:modified>
</cp:coreProperties>
</file>